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handoutMasterIdLst>
    <p:handoutMasterId r:id="rId23"/>
  </p:handoutMasterIdLst>
  <p:sldIdLst>
    <p:sldId id="256" r:id="rId2"/>
    <p:sldId id="466" r:id="rId3"/>
    <p:sldId id="495" r:id="rId4"/>
    <p:sldId id="472" r:id="rId5"/>
    <p:sldId id="473" r:id="rId6"/>
    <p:sldId id="502" r:id="rId7"/>
    <p:sldId id="500" r:id="rId8"/>
    <p:sldId id="503" r:id="rId9"/>
    <p:sldId id="504" r:id="rId10"/>
    <p:sldId id="505" r:id="rId11"/>
    <p:sldId id="506" r:id="rId12"/>
    <p:sldId id="507" r:id="rId13"/>
    <p:sldId id="509" r:id="rId14"/>
    <p:sldId id="510" r:id="rId15"/>
    <p:sldId id="513" r:id="rId16"/>
    <p:sldId id="514" r:id="rId17"/>
    <p:sldId id="515" r:id="rId18"/>
    <p:sldId id="512" r:id="rId19"/>
    <p:sldId id="516" r:id="rId20"/>
    <p:sldId id="469" r:id="rId21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F02B6"/>
    <a:srgbClr val="FDDB9D"/>
    <a:srgbClr val="D52D29"/>
    <a:srgbClr val="E2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6000" autoAdjust="0"/>
    <p:restoredTop sz="78571" autoAdjust="0"/>
  </p:normalViewPr>
  <p:slideViewPr>
    <p:cSldViewPr snapToGrid="0">
      <p:cViewPr varScale="1">
        <p:scale>
          <a:sx n="74" d="100"/>
          <a:sy n="74" d="100"/>
        </p:scale>
        <p:origin x="62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4F9268-5A4A-4F72-B681-2B930E969A47}" type="doc">
      <dgm:prSet loTypeId="urn:microsoft.com/office/officeart/2005/8/layout/process4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F74DDF2-F4CA-4343-96A6-012A559CBC8C}">
      <dgm:prSet phldrT="[Text]"/>
      <dgm:spPr/>
      <dgm:t>
        <a:bodyPr/>
        <a:lstStyle/>
        <a:p>
          <a:pPr algn="ctr"/>
          <a:r>
            <a:rPr lang="en-US" dirty="0" smtClean="0"/>
            <a:t>For new Technologies (Deep submicron levels) </a:t>
          </a:r>
          <a:endParaRPr lang="en-US" dirty="0"/>
        </a:p>
      </dgm:t>
    </dgm:pt>
    <dgm:pt modelId="{42B284F6-BAD7-44C2-8C38-346DB5F35FF8}" type="parTrans" cxnId="{AA19323A-5C9E-4E8B-80E3-6114F2CFD823}">
      <dgm:prSet/>
      <dgm:spPr/>
      <dgm:t>
        <a:bodyPr/>
        <a:lstStyle/>
        <a:p>
          <a:pPr algn="ctr"/>
          <a:endParaRPr lang="en-US"/>
        </a:p>
      </dgm:t>
    </dgm:pt>
    <dgm:pt modelId="{E025C9F1-34FD-48A8-8AAF-F337E018BF56}" type="sibTrans" cxnId="{AA19323A-5C9E-4E8B-80E3-6114F2CFD823}">
      <dgm:prSet/>
      <dgm:spPr/>
      <dgm:t>
        <a:bodyPr/>
        <a:lstStyle/>
        <a:p>
          <a:pPr algn="ctr"/>
          <a:endParaRPr lang="en-US"/>
        </a:p>
      </dgm:t>
    </dgm:pt>
    <dgm:pt modelId="{A2FE454F-7AC5-4F56-9198-73E8B4257318}">
      <dgm:prSet phldrT="[Text]"/>
      <dgm:spPr/>
      <dgm:t>
        <a:bodyPr/>
        <a:lstStyle/>
        <a:p>
          <a:pPr algn="ctr"/>
          <a:r>
            <a:rPr lang="en-US" dirty="0" smtClean="0"/>
            <a:t>Low threshold Transistors</a:t>
          </a:r>
          <a:endParaRPr lang="en-US" dirty="0"/>
        </a:p>
      </dgm:t>
    </dgm:pt>
    <dgm:pt modelId="{92D55CFA-15B0-42AC-AF23-136010CD2912}" type="parTrans" cxnId="{F5C44423-646B-48E4-A95D-4B3ED760900E}">
      <dgm:prSet/>
      <dgm:spPr/>
      <dgm:t>
        <a:bodyPr/>
        <a:lstStyle/>
        <a:p>
          <a:pPr algn="ctr"/>
          <a:endParaRPr lang="en-US"/>
        </a:p>
      </dgm:t>
    </dgm:pt>
    <dgm:pt modelId="{DBEF2B74-5F40-4841-B25B-1DAC0FC4451F}" type="sibTrans" cxnId="{F5C44423-646B-48E4-A95D-4B3ED760900E}">
      <dgm:prSet/>
      <dgm:spPr/>
      <dgm:t>
        <a:bodyPr/>
        <a:lstStyle/>
        <a:p>
          <a:pPr algn="ctr"/>
          <a:endParaRPr lang="en-US"/>
        </a:p>
      </dgm:t>
    </dgm:pt>
    <dgm:pt modelId="{41D728D9-0A91-4303-AC5C-3B8252B889E1}">
      <dgm:prSet phldrT="[Text]"/>
      <dgm:spPr/>
      <dgm:t>
        <a:bodyPr/>
        <a:lstStyle/>
        <a:p>
          <a:pPr algn="ctr"/>
          <a:r>
            <a:rPr lang="en-US" dirty="0" smtClean="0"/>
            <a:t>Higher Leakage</a:t>
          </a:r>
          <a:endParaRPr lang="en-US" dirty="0"/>
        </a:p>
      </dgm:t>
    </dgm:pt>
    <dgm:pt modelId="{6BAD0817-525F-4301-BFF7-3E7B37E87793}" type="parTrans" cxnId="{0DE8AA6B-E544-4BE9-913C-F45CC6FB5CEB}">
      <dgm:prSet/>
      <dgm:spPr/>
      <dgm:t>
        <a:bodyPr/>
        <a:lstStyle/>
        <a:p>
          <a:pPr algn="ctr"/>
          <a:endParaRPr lang="en-US"/>
        </a:p>
      </dgm:t>
    </dgm:pt>
    <dgm:pt modelId="{497BF2EE-46C4-4DAE-A6A8-C1573C4A6DC1}" type="sibTrans" cxnId="{0DE8AA6B-E544-4BE9-913C-F45CC6FB5CEB}">
      <dgm:prSet/>
      <dgm:spPr/>
      <dgm:t>
        <a:bodyPr/>
        <a:lstStyle/>
        <a:p>
          <a:pPr algn="ctr"/>
          <a:endParaRPr lang="en-US"/>
        </a:p>
      </dgm:t>
    </dgm:pt>
    <dgm:pt modelId="{75F18462-1AFC-40E4-8DA3-B39062E2E641}">
      <dgm:prSet phldrT="[Text]"/>
      <dgm:spPr/>
      <dgm:t>
        <a:bodyPr/>
        <a:lstStyle/>
        <a:p>
          <a:pPr algn="ctr"/>
          <a:r>
            <a:rPr lang="en-US" dirty="0" smtClean="0"/>
            <a:t>IDDQ(Fault Free)</a:t>
          </a:r>
          <a:r>
            <a:rPr lang="en-US" dirty="0" smtClean="0">
              <a:latin typeface="Times New Roman"/>
              <a:cs typeface="Times New Roman"/>
            </a:rPr>
            <a:t>≈IDDQ(Defective)</a:t>
          </a:r>
          <a:endParaRPr lang="en-US" dirty="0"/>
        </a:p>
      </dgm:t>
    </dgm:pt>
    <dgm:pt modelId="{414CD3F4-AEBA-482F-A93A-027FC17405B4}" type="parTrans" cxnId="{698D5F15-C41C-4AE8-BD67-591ACBB39C8B}">
      <dgm:prSet/>
      <dgm:spPr/>
      <dgm:t>
        <a:bodyPr/>
        <a:lstStyle/>
        <a:p>
          <a:pPr algn="ctr"/>
          <a:endParaRPr lang="en-US"/>
        </a:p>
      </dgm:t>
    </dgm:pt>
    <dgm:pt modelId="{7D181812-275A-4BD9-88A6-D912930FF4A9}" type="sibTrans" cxnId="{698D5F15-C41C-4AE8-BD67-591ACBB39C8B}">
      <dgm:prSet/>
      <dgm:spPr/>
      <dgm:t>
        <a:bodyPr/>
        <a:lstStyle/>
        <a:p>
          <a:pPr algn="ctr"/>
          <a:endParaRPr lang="en-US"/>
        </a:p>
      </dgm:t>
    </dgm:pt>
    <dgm:pt modelId="{F60FFC1A-7004-4CE4-A461-6BF1BF83753E}">
      <dgm:prSet phldrT="[Text]"/>
      <dgm:spPr/>
      <dgm:t>
        <a:bodyPr/>
        <a:lstStyle/>
        <a:p>
          <a:pPr algn="ctr"/>
          <a:r>
            <a:rPr lang="en-US" dirty="0" smtClean="0"/>
            <a:t>Test escapes and yield loss</a:t>
          </a:r>
          <a:endParaRPr lang="en-US" dirty="0"/>
        </a:p>
      </dgm:t>
    </dgm:pt>
    <dgm:pt modelId="{430225D6-8C78-4D5E-A2D5-F3D0BB24D87D}" type="parTrans" cxnId="{D7C8E7E7-8D3C-4FA1-93E3-D0C12E575746}">
      <dgm:prSet/>
      <dgm:spPr/>
      <dgm:t>
        <a:bodyPr/>
        <a:lstStyle/>
        <a:p>
          <a:pPr algn="ctr"/>
          <a:endParaRPr lang="en-US"/>
        </a:p>
      </dgm:t>
    </dgm:pt>
    <dgm:pt modelId="{1FE25CE7-9179-4BAC-B1FA-4E79AE6AAC9C}" type="sibTrans" cxnId="{D7C8E7E7-8D3C-4FA1-93E3-D0C12E575746}">
      <dgm:prSet/>
      <dgm:spPr/>
      <dgm:t>
        <a:bodyPr/>
        <a:lstStyle/>
        <a:p>
          <a:pPr algn="ctr"/>
          <a:endParaRPr lang="en-US"/>
        </a:p>
      </dgm:t>
    </dgm:pt>
    <dgm:pt modelId="{D9FCCC24-0D9F-4A16-B51F-BF04547DC5B7}" type="pres">
      <dgm:prSet presAssocID="{D04F9268-5A4A-4F72-B681-2B930E969A4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25D793-E4D9-4495-A88B-64AACE36914B}" type="pres">
      <dgm:prSet presAssocID="{F60FFC1A-7004-4CE4-A461-6BF1BF83753E}" presName="boxAndChildren" presStyleCnt="0"/>
      <dgm:spPr/>
    </dgm:pt>
    <dgm:pt modelId="{34F96607-D6D8-4DB1-A68A-8E2054D0F408}" type="pres">
      <dgm:prSet presAssocID="{F60FFC1A-7004-4CE4-A461-6BF1BF83753E}" presName="parentTextBox" presStyleLbl="node1" presStyleIdx="0" presStyleCnt="5" custLinFactNeighborX="-1044" custLinFactNeighborY="-2823"/>
      <dgm:spPr/>
      <dgm:t>
        <a:bodyPr/>
        <a:lstStyle/>
        <a:p>
          <a:endParaRPr lang="en-US"/>
        </a:p>
      </dgm:t>
    </dgm:pt>
    <dgm:pt modelId="{81BE2B98-5B20-4282-9DDE-205ACD7A5179}" type="pres">
      <dgm:prSet presAssocID="{7D181812-275A-4BD9-88A6-D912930FF4A9}" presName="sp" presStyleCnt="0"/>
      <dgm:spPr/>
    </dgm:pt>
    <dgm:pt modelId="{D2E28CF6-1ECD-4107-8E38-29B73E44A053}" type="pres">
      <dgm:prSet presAssocID="{75F18462-1AFC-40E4-8DA3-B39062E2E641}" presName="arrowAndChildren" presStyleCnt="0"/>
      <dgm:spPr/>
    </dgm:pt>
    <dgm:pt modelId="{39A1BD44-DB58-4E13-82A9-1184383B48B7}" type="pres">
      <dgm:prSet presAssocID="{75F18462-1AFC-40E4-8DA3-B39062E2E641}" presName="parentTextArrow" presStyleLbl="node1" presStyleIdx="1" presStyleCnt="5"/>
      <dgm:spPr/>
      <dgm:t>
        <a:bodyPr/>
        <a:lstStyle/>
        <a:p>
          <a:endParaRPr lang="en-US"/>
        </a:p>
      </dgm:t>
    </dgm:pt>
    <dgm:pt modelId="{1F245EFB-FCFB-4AAA-8216-24F2D32C2288}" type="pres">
      <dgm:prSet presAssocID="{497BF2EE-46C4-4DAE-A6A8-C1573C4A6DC1}" presName="sp" presStyleCnt="0"/>
      <dgm:spPr/>
    </dgm:pt>
    <dgm:pt modelId="{FCF66872-AB5E-4C64-AECA-6E9179BB442C}" type="pres">
      <dgm:prSet presAssocID="{41D728D9-0A91-4303-AC5C-3B8252B889E1}" presName="arrowAndChildren" presStyleCnt="0"/>
      <dgm:spPr/>
    </dgm:pt>
    <dgm:pt modelId="{A0200EE6-1940-41A8-AE5C-6622CCA2405A}" type="pres">
      <dgm:prSet presAssocID="{41D728D9-0A91-4303-AC5C-3B8252B889E1}" presName="parentTextArrow" presStyleLbl="node1" presStyleIdx="2" presStyleCnt="5"/>
      <dgm:spPr/>
      <dgm:t>
        <a:bodyPr/>
        <a:lstStyle/>
        <a:p>
          <a:endParaRPr lang="en-US"/>
        </a:p>
      </dgm:t>
    </dgm:pt>
    <dgm:pt modelId="{3B565567-4741-49F5-83D7-AFCB6F39CE85}" type="pres">
      <dgm:prSet presAssocID="{DBEF2B74-5F40-4841-B25B-1DAC0FC4451F}" presName="sp" presStyleCnt="0"/>
      <dgm:spPr/>
    </dgm:pt>
    <dgm:pt modelId="{5624770C-752C-48AB-A686-B39591C734C8}" type="pres">
      <dgm:prSet presAssocID="{A2FE454F-7AC5-4F56-9198-73E8B4257318}" presName="arrowAndChildren" presStyleCnt="0"/>
      <dgm:spPr/>
    </dgm:pt>
    <dgm:pt modelId="{2465A37B-5AC9-490A-8152-81CA0856C789}" type="pres">
      <dgm:prSet presAssocID="{A2FE454F-7AC5-4F56-9198-73E8B4257318}" presName="parentTextArrow" presStyleLbl="node1" presStyleIdx="3" presStyleCnt="5"/>
      <dgm:spPr/>
      <dgm:t>
        <a:bodyPr/>
        <a:lstStyle/>
        <a:p>
          <a:endParaRPr lang="en-US"/>
        </a:p>
      </dgm:t>
    </dgm:pt>
    <dgm:pt modelId="{5C577A5C-7014-4637-99BC-0FADE0E0B6B5}" type="pres">
      <dgm:prSet presAssocID="{E025C9F1-34FD-48A8-8AAF-F337E018BF56}" presName="sp" presStyleCnt="0"/>
      <dgm:spPr/>
    </dgm:pt>
    <dgm:pt modelId="{6212DAE7-40C7-4BAA-9D1D-4E23EC7CEA50}" type="pres">
      <dgm:prSet presAssocID="{DF74DDF2-F4CA-4343-96A6-012A559CBC8C}" presName="arrowAndChildren" presStyleCnt="0"/>
      <dgm:spPr/>
    </dgm:pt>
    <dgm:pt modelId="{3B5BDD84-E9F9-4700-BFD5-566EF386C414}" type="pres">
      <dgm:prSet presAssocID="{DF74DDF2-F4CA-4343-96A6-012A559CBC8C}" presName="parentTextArrow" presStyleLbl="node1" presStyleIdx="4" presStyleCnt="5" custLinFactNeighborX="7107" custLinFactNeighborY="-48419"/>
      <dgm:spPr/>
      <dgm:t>
        <a:bodyPr/>
        <a:lstStyle/>
        <a:p>
          <a:endParaRPr lang="en-US"/>
        </a:p>
      </dgm:t>
    </dgm:pt>
  </dgm:ptLst>
  <dgm:cxnLst>
    <dgm:cxn modelId="{05C300A8-C611-4870-82F6-1548189025CB}" type="presOf" srcId="{DF74DDF2-F4CA-4343-96A6-012A559CBC8C}" destId="{3B5BDD84-E9F9-4700-BFD5-566EF386C414}" srcOrd="0" destOrd="0" presId="urn:microsoft.com/office/officeart/2005/8/layout/process4"/>
    <dgm:cxn modelId="{54E44D5E-414F-4039-B6B0-16DE96F9D739}" type="presOf" srcId="{75F18462-1AFC-40E4-8DA3-B39062E2E641}" destId="{39A1BD44-DB58-4E13-82A9-1184383B48B7}" srcOrd="0" destOrd="0" presId="urn:microsoft.com/office/officeart/2005/8/layout/process4"/>
    <dgm:cxn modelId="{D7C8E7E7-8D3C-4FA1-93E3-D0C12E575746}" srcId="{D04F9268-5A4A-4F72-B681-2B930E969A47}" destId="{F60FFC1A-7004-4CE4-A461-6BF1BF83753E}" srcOrd="4" destOrd="0" parTransId="{430225D6-8C78-4D5E-A2D5-F3D0BB24D87D}" sibTransId="{1FE25CE7-9179-4BAC-B1FA-4E79AE6AAC9C}"/>
    <dgm:cxn modelId="{F5C44423-646B-48E4-A95D-4B3ED760900E}" srcId="{D04F9268-5A4A-4F72-B681-2B930E969A47}" destId="{A2FE454F-7AC5-4F56-9198-73E8B4257318}" srcOrd="1" destOrd="0" parTransId="{92D55CFA-15B0-42AC-AF23-136010CD2912}" sibTransId="{DBEF2B74-5F40-4841-B25B-1DAC0FC4451F}"/>
    <dgm:cxn modelId="{E4331B93-BCFE-4019-9FD5-DA83AD438617}" type="presOf" srcId="{41D728D9-0A91-4303-AC5C-3B8252B889E1}" destId="{A0200EE6-1940-41A8-AE5C-6622CCA2405A}" srcOrd="0" destOrd="0" presId="urn:microsoft.com/office/officeart/2005/8/layout/process4"/>
    <dgm:cxn modelId="{653E8119-789E-4FA3-A1EE-1D90A59532BE}" type="presOf" srcId="{F60FFC1A-7004-4CE4-A461-6BF1BF83753E}" destId="{34F96607-D6D8-4DB1-A68A-8E2054D0F408}" srcOrd="0" destOrd="0" presId="urn:microsoft.com/office/officeart/2005/8/layout/process4"/>
    <dgm:cxn modelId="{698D5F15-C41C-4AE8-BD67-591ACBB39C8B}" srcId="{D04F9268-5A4A-4F72-B681-2B930E969A47}" destId="{75F18462-1AFC-40E4-8DA3-B39062E2E641}" srcOrd="3" destOrd="0" parTransId="{414CD3F4-AEBA-482F-A93A-027FC17405B4}" sibTransId="{7D181812-275A-4BD9-88A6-D912930FF4A9}"/>
    <dgm:cxn modelId="{AA19323A-5C9E-4E8B-80E3-6114F2CFD823}" srcId="{D04F9268-5A4A-4F72-B681-2B930E969A47}" destId="{DF74DDF2-F4CA-4343-96A6-012A559CBC8C}" srcOrd="0" destOrd="0" parTransId="{42B284F6-BAD7-44C2-8C38-346DB5F35FF8}" sibTransId="{E025C9F1-34FD-48A8-8AAF-F337E018BF56}"/>
    <dgm:cxn modelId="{F97E9E1E-686B-4E59-9D5A-B97918D0179B}" type="presOf" srcId="{D04F9268-5A4A-4F72-B681-2B930E969A47}" destId="{D9FCCC24-0D9F-4A16-B51F-BF04547DC5B7}" srcOrd="0" destOrd="0" presId="urn:microsoft.com/office/officeart/2005/8/layout/process4"/>
    <dgm:cxn modelId="{0DE8AA6B-E544-4BE9-913C-F45CC6FB5CEB}" srcId="{D04F9268-5A4A-4F72-B681-2B930E969A47}" destId="{41D728D9-0A91-4303-AC5C-3B8252B889E1}" srcOrd="2" destOrd="0" parTransId="{6BAD0817-525F-4301-BFF7-3E7B37E87793}" sibTransId="{497BF2EE-46C4-4DAE-A6A8-C1573C4A6DC1}"/>
    <dgm:cxn modelId="{4443EE3F-2E4B-48B0-BD50-D902AB359D9A}" type="presOf" srcId="{A2FE454F-7AC5-4F56-9198-73E8B4257318}" destId="{2465A37B-5AC9-490A-8152-81CA0856C789}" srcOrd="0" destOrd="0" presId="urn:microsoft.com/office/officeart/2005/8/layout/process4"/>
    <dgm:cxn modelId="{CD6D985A-6BCE-4C09-A816-73CDEFD23A86}" type="presParOf" srcId="{D9FCCC24-0D9F-4A16-B51F-BF04547DC5B7}" destId="{BF25D793-E4D9-4495-A88B-64AACE36914B}" srcOrd="0" destOrd="0" presId="urn:microsoft.com/office/officeart/2005/8/layout/process4"/>
    <dgm:cxn modelId="{B7E902C2-0C41-4036-B05B-745F3EB53990}" type="presParOf" srcId="{BF25D793-E4D9-4495-A88B-64AACE36914B}" destId="{34F96607-D6D8-4DB1-A68A-8E2054D0F408}" srcOrd="0" destOrd="0" presId="urn:microsoft.com/office/officeart/2005/8/layout/process4"/>
    <dgm:cxn modelId="{C36C2D84-03F9-4DC4-B80E-738304162CD5}" type="presParOf" srcId="{D9FCCC24-0D9F-4A16-B51F-BF04547DC5B7}" destId="{81BE2B98-5B20-4282-9DDE-205ACD7A5179}" srcOrd="1" destOrd="0" presId="urn:microsoft.com/office/officeart/2005/8/layout/process4"/>
    <dgm:cxn modelId="{5314ACEA-5692-421F-B495-0CEFC87F6CD1}" type="presParOf" srcId="{D9FCCC24-0D9F-4A16-B51F-BF04547DC5B7}" destId="{D2E28CF6-1ECD-4107-8E38-29B73E44A053}" srcOrd="2" destOrd="0" presId="urn:microsoft.com/office/officeart/2005/8/layout/process4"/>
    <dgm:cxn modelId="{9E4E577B-D43D-441A-8A94-6888CF8641D9}" type="presParOf" srcId="{D2E28CF6-1ECD-4107-8E38-29B73E44A053}" destId="{39A1BD44-DB58-4E13-82A9-1184383B48B7}" srcOrd="0" destOrd="0" presId="urn:microsoft.com/office/officeart/2005/8/layout/process4"/>
    <dgm:cxn modelId="{CE760A13-2B70-4691-B29F-E38B3297DB9E}" type="presParOf" srcId="{D9FCCC24-0D9F-4A16-B51F-BF04547DC5B7}" destId="{1F245EFB-FCFB-4AAA-8216-24F2D32C2288}" srcOrd="3" destOrd="0" presId="urn:microsoft.com/office/officeart/2005/8/layout/process4"/>
    <dgm:cxn modelId="{0DDFB650-AB61-413C-A286-139D1642726C}" type="presParOf" srcId="{D9FCCC24-0D9F-4A16-B51F-BF04547DC5B7}" destId="{FCF66872-AB5E-4C64-AECA-6E9179BB442C}" srcOrd="4" destOrd="0" presId="urn:microsoft.com/office/officeart/2005/8/layout/process4"/>
    <dgm:cxn modelId="{A83A701C-F27C-4DF0-B2D8-37F84B9E1B77}" type="presParOf" srcId="{FCF66872-AB5E-4C64-AECA-6E9179BB442C}" destId="{A0200EE6-1940-41A8-AE5C-6622CCA2405A}" srcOrd="0" destOrd="0" presId="urn:microsoft.com/office/officeart/2005/8/layout/process4"/>
    <dgm:cxn modelId="{7EA5CA4D-D0CE-409C-BB81-F6CD613D9B87}" type="presParOf" srcId="{D9FCCC24-0D9F-4A16-B51F-BF04547DC5B7}" destId="{3B565567-4741-49F5-83D7-AFCB6F39CE85}" srcOrd="5" destOrd="0" presId="urn:microsoft.com/office/officeart/2005/8/layout/process4"/>
    <dgm:cxn modelId="{E2158A55-2C56-4E40-A0BC-06195D19C919}" type="presParOf" srcId="{D9FCCC24-0D9F-4A16-B51F-BF04547DC5B7}" destId="{5624770C-752C-48AB-A686-B39591C734C8}" srcOrd="6" destOrd="0" presId="urn:microsoft.com/office/officeart/2005/8/layout/process4"/>
    <dgm:cxn modelId="{0FAEFE3D-54F4-43F8-85F1-907569C8D609}" type="presParOf" srcId="{5624770C-752C-48AB-A686-B39591C734C8}" destId="{2465A37B-5AC9-490A-8152-81CA0856C789}" srcOrd="0" destOrd="0" presId="urn:microsoft.com/office/officeart/2005/8/layout/process4"/>
    <dgm:cxn modelId="{EA541204-D535-43D9-933B-431CE30534F2}" type="presParOf" srcId="{D9FCCC24-0D9F-4A16-B51F-BF04547DC5B7}" destId="{5C577A5C-7014-4637-99BC-0FADE0E0B6B5}" srcOrd="7" destOrd="0" presId="urn:microsoft.com/office/officeart/2005/8/layout/process4"/>
    <dgm:cxn modelId="{6F399504-E253-4999-8FC6-3D02A4A6DE21}" type="presParOf" srcId="{D9FCCC24-0D9F-4A16-B51F-BF04547DC5B7}" destId="{6212DAE7-40C7-4BAA-9D1D-4E23EC7CEA50}" srcOrd="8" destOrd="0" presId="urn:microsoft.com/office/officeart/2005/8/layout/process4"/>
    <dgm:cxn modelId="{A1BB54D6-0B8C-450E-8634-E7FCCB5179D7}" type="presParOf" srcId="{6212DAE7-40C7-4BAA-9D1D-4E23EC7CEA50}" destId="{3B5BDD84-E9F9-4700-BFD5-566EF386C41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F96607-D6D8-4DB1-A68A-8E2054D0F408}">
      <dsp:nvSpPr>
        <dsp:cNvPr id="0" name=""/>
        <dsp:cNvSpPr/>
      </dsp:nvSpPr>
      <dsp:spPr>
        <a:xfrm>
          <a:off x="0" y="3560938"/>
          <a:ext cx="4358148" cy="58691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Test escapes and yield loss</a:t>
          </a:r>
          <a:endParaRPr lang="en-US" sz="1700" kern="1200" dirty="0"/>
        </a:p>
      </dsp:txBody>
      <dsp:txXfrm>
        <a:off x="0" y="3560938"/>
        <a:ext cx="4358148" cy="586919"/>
      </dsp:txXfrm>
    </dsp:sp>
    <dsp:sp modelId="{39A1BD44-DB58-4E13-82A9-1184383B48B7}">
      <dsp:nvSpPr>
        <dsp:cNvPr id="0" name=""/>
        <dsp:cNvSpPr/>
      </dsp:nvSpPr>
      <dsp:spPr>
        <a:xfrm rot="10800000">
          <a:off x="0" y="2683628"/>
          <a:ext cx="4358148" cy="902682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IDDQ(Fault Free)</a:t>
          </a:r>
          <a:r>
            <a:rPr lang="en-US" sz="1700" kern="1200" dirty="0" smtClean="0">
              <a:latin typeface="Times New Roman"/>
              <a:cs typeface="Times New Roman"/>
            </a:rPr>
            <a:t>≈IDDQ(Defective)</a:t>
          </a:r>
          <a:endParaRPr lang="en-US" sz="1700" kern="1200" dirty="0"/>
        </a:p>
      </dsp:txBody>
      <dsp:txXfrm rot="10800000">
        <a:off x="0" y="2683628"/>
        <a:ext cx="4358148" cy="586536"/>
      </dsp:txXfrm>
    </dsp:sp>
    <dsp:sp modelId="{A0200EE6-1940-41A8-AE5C-6622CCA2405A}">
      <dsp:nvSpPr>
        <dsp:cNvPr id="0" name=""/>
        <dsp:cNvSpPr/>
      </dsp:nvSpPr>
      <dsp:spPr>
        <a:xfrm rot="10800000">
          <a:off x="0" y="1789749"/>
          <a:ext cx="4358148" cy="902682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Higher Leakage</a:t>
          </a:r>
          <a:endParaRPr lang="en-US" sz="1700" kern="1200" dirty="0"/>
        </a:p>
      </dsp:txBody>
      <dsp:txXfrm rot="10800000">
        <a:off x="0" y="1789749"/>
        <a:ext cx="4358148" cy="586536"/>
      </dsp:txXfrm>
    </dsp:sp>
    <dsp:sp modelId="{2465A37B-5AC9-490A-8152-81CA0856C789}">
      <dsp:nvSpPr>
        <dsp:cNvPr id="0" name=""/>
        <dsp:cNvSpPr/>
      </dsp:nvSpPr>
      <dsp:spPr>
        <a:xfrm rot="10800000">
          <a:off x="0" y="895870"/>
          <a:ext cx="4358148" cy="902682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Low threshold Transistors</a:t>
          </a:r>
          <a:endParaRPr lang="en-US" sz="1700" kern="1200" dirty="0"/>
        </a:p>
      </dsp:txBody>
      <dsp:txXfrm rot="10800000">
        <a:off x="0" y="895870"/>
        <a:ext cx="4358148" cy="586536"/>
      </dsp:txXfrm>
    </dsp:sp>
    <dsp:sp modelId="{3B5BDD84-E9F9-4700-BFD5-566EF386C414}">
      <dsp:nvSpPr>
        <dsp:cNvPr id="0" name=""/>
        <dsp:cNvSpPr/>
      </dsp:nvSpPr>
      <dsp:spPr>
        <a:xfrm rot="10800000">
          <a:off x="0" y="0"/>
          <a:ext cx="4358148" cy="902682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For new Technologies (Deep submicron levels) </a:t>
          </a:r>
          <a:endParaRPr lang="en-US" sz="1700" kern="1200" dirty="0"/>
        </a:p>
      </dsp:txBody>
      <dsp:txXfrm rot="10800000">
        <a:off x="0" y="0"/>
        <a:ext cx="4358148" cy="5865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3738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387136"/>
            <a:ext cx="5608320" cy="4156234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DD4F5-CB7E-4361-9AFF-2512D27C0BB2}" type="datetime1">
              <a:rPr lang="en-US" smtClean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ECE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7502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S2015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C1A7-4865-4A10-8A2C-0F2D65EE10BB}" type="datetime1">
              <a:rPr lang="en-US" smtClean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02B8C-8CC5-4EC1-AAE2-61C7CAD15B05}" type="datetime1">
              <a:rPr lang="en-US" smtClean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5F8F-6AE3-4807-B570-928E5BE3E133}" type="datetime1">
              <a:rPr lang="en-US" smtClean="0"/>
              <a:t>4/20/2015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F7B76-E319-461A-90C3-9437536780B7}" type="datetime1">
              <a:rPr lang="en-US" smtClean="0"/>
              <a:t>4/20/2015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1B8E3-FC31-4916-B257-4DE62F09E850}" type="datetime1">
              <a:rPr lang="en-US" smtClean="0"/>
              <a:t>4/20/2015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70E0-C808-4896-9EE5-AAAF7AA9B49E}" type="datetime1">
              <a:rPr lang="en-US" smtClean="0"/>
              <a:t>4/20/2015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D6E2-DBEB-47D1-9119-B53BFC3A2B1B}" type="datetime1">
              <a:rPr lang="en-US" smtClean="0"/>
              <a:t>4/20/2015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78BE-3C7B-4BD9-8938-2E01144DF9E3}" type="datetime1">
              <a:rPr lang="en-US" smtClean="0"/>
              <a:t>4/20/2015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F2FB03-6924-433D-879B-A5558310800E}" type="datetime1">
              <a:rPr lang="en-US" smtClean="0"/>
              <a:t>4/20/2015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C8679-30F9-4E6F-A34A-AE2FB04665E7}" type="datetime1">
              <a:rPr lang="en-US" smtClean="0"/>
              <a:t>4/20/2015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FD96931-0824-42D1-AC1E-C2EC17DEC1EA}" type="datetime1">
              <a:rPr lang="en-US" smtClean="0"/>
              <a:t>4/20/2015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652" y="1733550"/>
            <a:ext cx="8244348" cy="17145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0000"/>
                </a:solidFill>
              </a:rPr>
              <a:t>Effective IDDQ Testing method to identify the fault in Low-Voltage CMOS Circuits</a:t>
            </a:r>
            <a:endParaRPr lang="en-US" sz="36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1" y="3962401"/>
            <a:ext cx="8286750" cy="2438400"/>
          </a:xfrm>
        </p:spPr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ECE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7502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Project </a:t>
            </a:r>
            <a:r>
              <a:rPr lang="tr-TR" b="1" dirty="0" smtClean="0">
                <a:latin typeface="Arial" pitchFamily="34" charset="0"/>
                <a:cs typeface="Arial" pitchFamily="34" charset="0"/>
              </a:rPr>
              <a:t>Final Presentation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W.P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Manula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Pathirana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tr-TR" b="1" dirty="0" smtClean="0">
                <a:latin typeface="Arial" pitchFamily="34" charset="0"/>
                <a:cs typeface="Arial" pitchFamily="34" charset="0"/>
              </a:rPr>
              <a:t>21st April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2015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621" y="313194"/>
            <a:ext cx="7911922" cy="763073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en-US" dirty="0" smtClean="0"/>
              <a:t>Result</a:t>
            </a:r>
            <a:r>
              <a:rPr lang="tr-TR" dirty="0" smtClean="0"/>
              <a:t>(</a:t>
            </a:r>
            <a:r>
              <a:rPr lang="en-US" dirty="0" smtClean="0"/>
              <a:t>voltage </a:t>
            </a:r>
            <a:r>
              <a:rPr lang="en-US" dirty="0"/>
              <a:t>delta IDDQ </a:t>
            </a:r>
            <a:r>
              <a:rPr lang="en-US" dirty="0" smtClean="0"/>
              <a:t>testing</a:t>
            </a:r>
            <a:r>
              <a:rPr lang="tr-TR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4986116"/>
            <a:ext cx="7467600" cy="103368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741" y="2719791"/>
            <a:ext cx="7199683" cy="348021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43566" y="1580811"/>
            <a:ext cx="82242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proposed method uses two samples.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 </a:t>
            </a:r>
            <a:r>
              <a:rPr lang="en-US" dirty="0"/>
              <a:t>lot –Faulty circuit (Inverter with source drain short (Fault strength is 5kΩ)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B </a:t>
            </a:r>
            <a:r>
              <a:rPr lang="en-US" dirty="0"/>
              <a:t>lot –Fault Free circuit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17741" y="6230985"/>
            <a:ext cx="746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Monte Carlo simulation on Faulty Circuit at 0.1 V, 0.2 V and 0.25 V</a:t>
            </a:r>
          </a:p>
        </p:txBody>
      </p:sp>
    </p:spTree>
    <p:extLst>
      <p:ext uri="{BB962C8B-B14F-4D97-AF65-F5344CB8AC3E}">
        <p14:creationId xmlns:p14="http://schemas.microsoft.com/office/powerpoint/2010/main" val="298214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622" y="177086"/>
            <a:ext cx="7911922" cy="7630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</a:t>
            </a:r>
            <a:r>
              <a:rPr lang="tr-TR" dirty="0" smtClean="0"/>
              <a:t>(</a:t>
            </a:r>
            <a:r>
              <a:rPr lang="en-US" dirty="0" smtClean="0"/>
              <a:t>voltage </a:t>
            </a:r>
            <a:r>
              <a:rPr lang="en-US" dirty="0"/>
              <a:t>delta IDDQ </a:t>
            </a:r>
            <a:r>
              <a:rPr lang="en-US" dirty="0" smtClean="0"/>
              <a:t>testing</a:t>
            </a:r>
            <a:r>
              <a:rPr lang="tr-TR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4986116"/>
            <a:ext cx="7467600" cy="103368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43566" y="940159"/>
            <a:ext cx="82242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proposed method uses two samples.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 </a:t>
            </a:r>
            <a:r>
              <a:rPr lang="en-US" dirty="0"/>
              <a:t>lot –Faulty circuit (Inverter with source drain short (Fault strength is 5kΩ)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B </a:t>
            </a:r>
            <a:r>
              <a:rPr lang="en-US" dirty="0"/>
              <a:t>lot –Fault Free circuit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994" y="1989793"/>
            <a:ext cx="7631806" cy="40010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4994" y="6174050"/>
            <a:ext cx="7725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Monte Carlo simulation on Faulty Free Circuit at 0.1 V, 0.2 V and 0.25 V</a:t>
            </a:r>
          </a:p>
        </p:txBody>
      </p:sp>
    </p:spTree>
    <p:extLst>
      <p:ext uri="{BB962C8B-B14F-4D97-AF65-F5344CB8AC3E}">
        <p14:creationId xmlns:p14="http://schemas.microsoft.com/office/powerpoint/2010/main" val="171382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622" y="602088"/>
            <a:ext cx="7911922" cy="7630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</a:t>
            </a:r>
            <a:r>
              <a:rPr lang="tr-TR" dirty="0" smtClean="0"/>
              <a:t>(</a:t>
            </a:r>
            <a:r>
              <a:rPr lang="en-US" dirty="0" smtClean="0"/>
              <a:t>voltage </a:t>
            </a:r>
            <a:r>
              <a:rPr lang="en-US" dirty="0"/>
              <a:t>delta IDDQ </a:t>
            </a:r>
            <a:r>
              <a:rPr lang="en-US" dirty="0" smtClean="0"/>
              <a:t>testing</a:t>
            </a:r>
            <a:r>
              <a:rPr lang="tr-TR" dirty="0" smtClean="0"/>
              <a:t> vs. Thermal delta IDDQ)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217" y="1803041"/>
            <a:ext cx="4807538" cy="28414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928" y="1626939"/>
            <a:ext cx="4491072" cy="301752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2202287" y="2859110"/>
            <a:ext cx="1120462" cy="1171977"/>
          </a:xfrm>
          <a:prstGeom prst="ellipse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93194" y="2337661"/>
            <a:ext cx="173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No overlapping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90728" y="4796576"/>
            <a:ext cx="3943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Illustration of voltage delta IDDQ testing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790321" y="4796576"/>
            <a:ext cx="4446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Illustration of temperature delta IDDQ testing</a:t>
            </a:r>
          </a:p>
        </p:txBody>
      </p:sp>
    </p:spTree>
    <p:extLst>
      <p:ext uri="{BB962C8B-B14F-4D97-AF65-F5344CB8AC3E}">
        <p14:creationId xmlns:p14="http://schemas.microsoft.com/office/powerpoint/2010/main" val="235990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Result(voltage delta IDDQ testing</a:t>
            </a:r>
            <a:r>
              <a:rPr lang="en-US" dirty="0" smtClean="0"/>
              <a:t>)</a:t>
            </a:r>
            <a:r>
              <a:rPr lang="tr-TR" dirty="0" smtClean="0"/>
              <a:t>(1-bit adder)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728989"/>
            <a:ext cx="4590288" cy="441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0288" y="1728989"/>
            <a:ext cx="4277885" cy="40233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65950" y="6290230"/>
            <a:ext cx="2458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Fault free circuit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59800" y="6290230"/>
            <a:ext cx="2458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Faulty circuit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Result(voltage delta IDDQ testing</a:t>
            </a:r>
            <a:r>
              <a:rPr lang="en-US" dirty="0" smtClean="0"/>
              <a:t>)</a:t>
            </a:r>
            <a:r>
              <a:rPr lang="tr-TR" dirty="0" smtClean="0"/>
              <a:t>(1-bit adder)(A=B=Cin= 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36" y="1630680"/>
            <a:ext cx="8328664" cy="475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52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848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Result(voltage delta IDDQ testing</a:t>
            </a:r>
            <a:r>
              <a:rPr lang="en-US" dirty="0" smtClean="0"/>
              <a:t>)</a:t>
            </a:r>
            <a:r>
              <a:rPr lang="tr-TR" dirty="0" smtClean="0"/>
              <a:t>(1-bit adder)(A=B=0,Cin= 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555" y="1769904"/>
            <a:ext cx="8192245" cy="507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67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6327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Result(voltage delta IDDQ testing</a:t>
            </a:r>
            <a:r>
              <a:rPr lang="en-US" dirty="0" smtClean="0"/>
              <a:t>)</a:t>
            </a:r>
            <a:r>
              <a:rPr lang="tr-TR" dirty="0" smtClean="0"/>
              <a:t>(1-bit adder)(A=Cin= 1,B=0)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454" y="1773898"/>
            <a:ext cx="8164346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57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6327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Result(voltage delta IDDQ testing</a:t>
            </a:r>
            <a:r>
              <a:rPr lang="en-US" dirty="0" smtClean="0"/>
              <a:t>)</a:t>
            </a:r>
            <a:r>
              <a:rPr lang="tr-TR" dirty="0" smtClean="0"/>
              <a:t>(1-bit adder)(A=0,B=Cin= 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495" y="2020433"/>
            <a:ext cx="8225305" cy="37834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01700" y="6013231"/>
            <a:ext cx="7785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Still ∆IDDQFaulty&gt;&gt;</a:t>
            </a:r>
            <a:r>
              <a:rPr lang="tr-TR" dirty="0">
                <a:solidFill>
                  <a:srgbClr val="FF0000"/>
                </a:solidFill>
              </a:rPr>
              <a:t> ∆</a:t>
            </a:r>
            <a:r>
              <a:rPr lang="tr-TR" dirty="0" smtClean="0">
                <a:solidFill>
                  <a:srgbClr val="FF0000"/>
                </a:solidFill>
              </a:rPr>
              <a:t>IDDQFaultFree where </a:t>
            </a:r>
            <a:r>
              <a:rPr lang="tr-TR" dirty="0">
                <a:solidFill>
                  <a:srgbClr val="FF0000"/>
                </a:solidFill>
              </a:rPr>
              <a:t>∆</a:t>
            </a:r>
            <a:r>
              <a:rPr lang="tr-TR" dirty="0" smtClean="0">
                <a:solidFill>
                  <a:srgbClr val="FF0000"/>
                </a:solidFill>
              </a:rPr>
              <a:t>IDDQFaulty=1.3x10</a:t>
            </a:r>
            <a:r>
              <a:rPr lang="tr-TR" baseline="30000" dirty="0" smtClean="0">
                <a:solidFill>
                  <a:srgbClr val="FF0000"/>
                </a:solidFill>
              </a:rPr>
              <a:t>-6</a:t>
            </a:r>
            <a:r>
              <a:rPr lang="tr-TR" dirty="0" smtClean="0">
                <a:solidFill>
                  <a:srgbClr val="FF0000"/>
                </a:solidFill>
              </a:rPr>
              <a:t> A and ∆</a:t>
            </a:r>
            <a:r>
              <a:rPr lang="tr-TR" dirty="0">
                <a:solidFill>
                  <a:srgbClr val="FF0000"/>
                </a:solidFill>
              </a:rPr>
              <a:t>IDDQFaultFree </a:t>
            </a:r>
            <a:r>
              <a:rPr lang="tr-TR" dirty="0" smtClean="0">
                <a:solidFill>
                  <a:srgbClr val="FF0000"/>
                </a:solidFill>
              </a:rPr>
              <a:t>= 5x10</a:t>
            </a:r>
            <a:r>
              <a:rPr lang="tr-TR" baseline="30000" dirty="0" smtClean="0">
                <a:solidFill>
                  <a:srgbClr val="FF0000"/>
                </a:solidFill>
              </a:rPr>
              <a:t>-7</a:t>
            </a:r>
            <a:r>
              <a:rPr lang="tr-TR" dirty="0" smtClean="0">
                <a:solidFill>
                  <a:srgbClr val="FF0000"/>
                </a:solidFill>
              </a:rPr>
              <a:t> 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53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500" y="228599"/>
            <a:ext cx="8318500" cy="1206501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Result(voltage delta IDDQ testing</a:t>
            </a:r>
            <a:r>
              <a:rPr lang="en-US" dirty="0" smtClean="0"/>
              <a:t>)</a:t>
            </a:r>
            <a:r>
              <a:rPr lang="tr-TR" dirty="0" smtClean="0"/>
              <a:t>(100-bit </a:t>
            </a:r>
            <a:r>
              <a:rPr lang="tr-TR" dirty="0"/>
              <a:t>adder) )(A=B=Cin= 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565" y="1768627"/>
            <a:ext cx="8099235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48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C</a:t>
            </a:r>
            <a:r>
              <a:rPr lang="en-US" dirty="0" err="1" smtClean="0"/>
              <a:t>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Voltage delta IDDQ testing method is introduced.</a:t>
            </a:r>
          </a:p>
          <a:p>
            <a:r>
              <a:rPr lang="en-US" dirty="0"/>
              <a:t>The method is implemented on inverter,1-bit adder and 100-bit adder circuit.</a:t>
            </a:r>
          </a:p>
          <a:p>
            <a:r>
              <a:rPr lang="tr-TR" dirty="0" smtClean="0"/>
              <a:t>By looking at </a:t>
            </a:r>
            <a:r>
              <a:rPr lang="tr-TR" dirty="0"/>
              <a:t>∆</a:t>
            </a:r>
            <a:r>
              <a:rPr lang="tr-TR" dirty="0" smtClean="0"/>
              <a:t>IDDQ on different voltage </a:t>
            </a:r>
            <a:r>
              <a:rPr lang="tr-TR" dirty="0"/>
              <a:t> defected  </a:t>
            </a:r>
            <a:r>
              <a:rPr lang="tr-TR" dirty="0" smtClean="0"/>
              <a:t>chip can be </a:t>
            </a:r>
            <a:r>
              <a:rPr lang="tr-TR" dirty="0"/>
              <a:t>identified.(Usually ∆IDDQFaulty&gt;&gt; ∆</a:t>
            </a:r>
            <a:r>
              <a:rPr lang="tr-TR" dirty="0" smtClean="0"/>
              <a:t>IDDQFaultFree)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74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155133" y="31824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Requirements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55133" y="94577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Specification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55133" y="157330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5133" y="220083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Logic /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55133" y="282836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55133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155133" y="408342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Manufacturing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55133" y="471095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Packaging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155133" y="533848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155133" y="5966011"/>
            <a:ext cx="1228165" cy="457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System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77745" y="157330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777745" y="220083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77745" y="282836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777745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751290" y="7664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751290" y="140297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751290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751290" y="266699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4769215" y="3285563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4769215" y="3922056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4769215" y="454062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769215" y="517711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4769215" y="57956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346998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346998" y="265803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6346998" y="329452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5342965" y="3922058"/>
            <a:ext cx="1039905" cy="1416423"/>
          </a:xfrm>
          <a:custGeom>
            <a:avLst/>
            <a:gdLst>
              <a:gd name="connsiteX0" fmla="*/ 1039905 w 1039905"/>
              <a:gd name="connsiteY0" fmla="*/ 0 h 1416423"/>
              <a:gd name="connsiteX1" fmla="*/ 1039905 w 1039905"/>
              <a:gd name="connsiteY1" fmla="*/ 824753 h 1416423"/>
              <a:gd name="connsiteX2" fmla="*/ 0 w 1039905"/>
              <a:gd name="connsiteY2" fmla="*/ 1416423 h 141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9905" h="1416423">
                <a:moveTo>
                  <a:pt x="1039905" y="0"/>
                </a:moveTo>
                <a:lnTo>
                  <a:pt x="1039905" y="824753"/>
                </a:lnTo>
                <a:lnTo>
                  <a:pt x="0" y="141642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4034117" y="1488139"/>
            <a:ext cx="3065929" cy="2519082"/>
          </a:xfrm>
          <a:prstGeom prst="roundRect">
            <a:avLst>
              <a:gd name="adj" fmla="val 8482"/>
            </a:avLst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7100046" y="1851207"/>
            <a:ext cx="1689868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Design and Test Development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098315" y="309281"/>
            <a:ext cx="1050919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Customer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3048000" y="103093"/>
            <a:ext cx="1712259" cy="277906"/>
          </a:xfrm>
          <a:custGeom>
            <a:avLst/>
            <a:gdLst>
              <a:gd name="connsiteX0" fmla="*/ 0 w 1712259"/>
              <a:gd name="connsiteY0" fmla="*/ 277906 h 277906"/>
              <a:gd name="connsiteX1" fmla="*/ 860612 w 1712259"/>
              <a:gd name="connsiteY1" fmla="*/ 0 h 277906"/>
              <a:gd name="connsiteX2" fmla="*/ 1559859 w 1712259"/>
              <a:gd name="connsiteY2" fmla="*/ 0 h 277906"/>
              <a:gd name="connsiteX3" fmla="*/ 1712259 w 1712259"/>
              <a:gd name="connsiteY3" fmla="*/ 0 h 277906"/>
              <a:gd name="connsiteX4" fmla="*/ 1712259 w 1712259"/>
              <a:gd name="connsiteY4" fmla="*/ 215153 h 27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259" h="277906">
                <a:moveTo>
                  <a:pt x="0" y="277906"/>
                </a:moveTo>
                <a:lnTo>
                  <a:pt x="860612" y="0"/>
                </a:lnTo>
                <a:lnTo>
                  <a:pt x="1559859" y="0"/>
                </a:lnTo>
                <a:lnTo>
                  <a:pt x="1712259" y="0"/>
                </a:lnTo>
                <a:lnTo>
                  <a:pt x="1712259" y="21515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2528047" y="784411"/>
            <a:ext cx="2214282" cy="5853953"/>
          </a:xfrm>
          <a:custGeom>
            <a:avLst/>
            <a:gdLst>
              <a:gd name="connsiteX0" fmla="*/ 2214282 w 2214282"/>
              <a:gd name="connsiteY0" fmla="*/ 5638800 h 5853953"/>
              <a:gd name="connsiteX1" fmla="*/ 2214282 w 2214282"/>
              <a:gd name="connsiteY1" fmla="*/ 5853953 h 5853953"/>
              <a:gd name="connsiteX2" fmla="*/ 0 w 2214282"/>
              <a:gd name="connsiteY2" fmla="*/ 5853953 h 5853953"/>
              <a:gd name="connsiteX3" fmla="*/ 0 w 2214282"/>
              <a:gd name="connsiteY3" fmla="*/ 0 h 585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4282" h="5853953">
                <a:moveTo>
                  <a:pt x="2214282" y="5638800"/>
                </a:moveTo>
                <a:lnTo>
                  <a:pt x="2214282" y="5853953"/>
                </a:lnTo>
                <a:lnTo>
                  <a:pt x="0" y="5853953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3065929" y="596152"/>
            <a:ext cx="1066800" cy="134937"/>
          </a:xfrm>
          <a:custGeom>
            <a:avLst/>
            <a:gdLst>
              <a:gd name="connsiteX0" fmla="*/ 1066800 w 1066800"/>
              <a:gd name="connsiteY0" fmla="*/ 0 h 134937"/>
              <a:gd name="connsiteX1" fmla="*/ 493059 w 1066800"/>
              <a:gd name="connsiteY1" fmla="*/ 134470 h 134937"/>
              <a:gd name="connsiteX2" fmla="*/ 0 w 1066800"/>
              <a:gd name="connsiteY2" fmla="*/ 35859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134937">
                <a:moveTo>
                  <a:pt x="1066800" y="0"/>
                </a:moveTo>
                <a:cubicBezTo>
                  <a:pt x="868829" y="64247"/>
                  <a:pt x="670859" y="128494"/>
                  <a:pt x="493059" y="134470"/>
                </a:cubicBezTo>
                <a:cubicBezTo>
                  <a:pt x="315259" y="140447"/>
                  <a:pt x="157629" y="88153"/>
                  <a:pt x="0" y="35859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904129" y="721658"/>
            <a:ext cx="228600" cy="450710"/>
          </a:xfrm>
          <a:custGeom>
            <a:avLst/>
            <a:gdLst>
              <a:gd name="connsiteX0" fmla="*/ 645654 w 645654"/>
              <a:gd name="connsiteY0" fmla="*/ 439270 h 450710"/>
              <a:gd name="connsiteX1" fmla="*/ 195 w 645654"/>
              <a:gd name="connsiteY1" fmla="*/ 394447 h 450710"/>
              <a:gd name="connsiteX2" fmla="*/ 591866 w 645654"/>
              <a:gd name="connsiteY2" fmla="*/ 0 h 45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5654" h="450710">
                <a:moveTo>
                  <a:pt x="645654" y="439270"/>
                </a:moveTo>
                <a:cubicBezTo>
                  <a:pt x="327407" y="453464"/>
                  <a:pt x="9160" y="467659"/>
                  <a:pt x="195" y="394447"/>
                </a:cubicBezTo>
                <a:cubicBezTo>
                  <a:pt x="-8770" y="321235"/>
                  <a:pt x="291548" y="160617"/>
                  <a:pt x="591866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3083858" y="43254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Validate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070411" y="85612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3737465" y="1304364"/>
            <a:ext cx="377335" cy="1541929"/>
          </a:xfrm>
          <a:custGeom>
            <a:avLst/>
            <a:gdLst>
              <a:gd name="connsiteX0" fmla="*/ 296653 w 377335"/>
              <a:gd name="connsiteY0" fmla="*/ 1541929 h 1541929"/>
              <a:gd name="connsiteX1" fmla="*/ 817 w 377335"/>
              <a:gd name="connsiteY1" fmla="*/ 717176 h 1541929"/>
              <a:gd name="connsiteX2" fmla="*/ 377335 w 377335"/>
              <a:gd name="connsiteY2" fmla="*/ 0 h 154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335" h="1541929">
                <a:moveTo>
                  <a:pt x="296653" y="1541929"/>
                </a:moveTo>
                <a:cubicBezTo>
                  <a:pt x="142011" y="1258046"/>
                  <a:pt x="-12630" y="974164"/>
                  <a:pt x="817" y="717176"/>
                </a:cubicBezTo>
                <a:cubicBezTo>
                  <a:pt x="14264" y="460188"/>
                  <a:pt x="195799" y="230094"/>
                  <a:pt x="377335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2706523" y="1958785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3540571" y="1259540"/>
            <a:ext cx="601123" cy="3101788"/>
          </a:xfrm>
          <a:custGeom>
            <a:avLst/>
            <a:gdLst>
              <a:gd name="connsiteX0" fmla="*/ 601123 w 601123"/>
              <a:gd name="connsiteY0" fmla="*/ 3101788 h 3101788"/>
              <a:gd name="connsiteX1" fmla="*/ 488 w 601123"/>
              <a:gd name="connsiteY1" fmla="*/ 1075765 h 3101788"/>
              <a:gd name="connsiteX2" fmla="*/ 520441 w 601123"/>
              <a:gd name="connsiteY2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123" h="3101788">
                <a:moveTo>
                  <a:pt x="601123" y="3101788"/>
                </a:moveTo>
                <a:cubicBezTo>
                  <a:pt x="307529" y="2347259"/>
                  <a:pt x="13935" y="1592730"/>
                  <a:pt x="488" y="1075765"/>
                </a:cubicBezTo>
                <a:cubicBezTo>
                  <a:pt x="-12959" y="558800"/>
                  <a:pt x="253741" y="279400"/>
                  <a:pt x="520441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3549350" y="3160058"/>
            <a:ext cx="547520" cy="1129553"/>
          </a:xfrm>
          <a:custGeom>
            <a:avLst/>
            <a:gdLst>
              <a:gd name="connsiteX0" fmla="*/ 547520 w 547520"/>
              <a:gd name="connsiteY0" fmla="*/ 1129553 h 1129553"/>
              <a:gd name="connsiteX1" fmla="*/ 673 w 547520"/>
              <a:gd name="connsiteY1" fmla="*/ 484094 h 1129553"/>
              <a:gd name="connsiteX2" fmla="*/ 457873 w 547520"/>
              <a:gd name="connsiteY2" fmla="*/ 0 h 11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520" h="1129553">
                <a:moveTo>
                  <a:pt x="547520" y="1129553"/>
                </a:moveTo>
                <a:cubicBezTo>
                  <a:pt x="281567" y="900953"/>
                  <a:pt x="15614" y="672353"/>
                  <a:pt x="673" y="484094"/>
                </a:cubicBezTo>
                <a:cubicBezTo>
                  <a:pt x="-14268" y="295835"/>
                  <a:pt x="221802" y="147917"/>
                  <a:pt x="457873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2706523" y="3451409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3505694" y="3608293"/>
            <a:ext cx="644965" cy="1389529"/>
          </a:xfrm>
          <a:custGeom>
            <a:avLst/>
            <a:gdLst>
              <a:gd name="connsiteX0" fmla="*/ 644965 w 644965"/>
              <a:gd name="connsiteY0" fmla="*/ 1389529 h 1389529"/>
              <a:gd name="connsiteX1" fmla="*/ 62259 w 644965"/>
              <a:gd name="connsiteY1" fmla="*/ 582706 h 1389529"/>
              <a:gd name="connsiteX2" fmla="*/ 44329 w 644965"/>
              <a:gd name="connsiteY2" fmla="*/ 0 h 1389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4965" h="1389529">
                <a:moveTo>
                  <a:pt x="644965" y="1389529"/>
                </a:moveTo>
                <a:cubicBezTo>
                  <a:pt x="403665" y="1101911"/>
                  <a:pt x="162365" y="814294"/>
                  <a:pt x="62259" y="582706"/>
                </a:cubicBezTo>
                <a:cubicBezTo>
                  <a:pt x="-37847" y="351118"/>
                  <a:pt x="3241" y="175559"/>
                  <a:pt x="44329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5378823" y="2774575"/>
            <a:ext cx="1997495" cy="2868706"/>
          </a:xfrm>
          <a:custGeom>
            <a:avLst/>
            <a:gdLst>
              <a:gd name="connsiteX0" fmla="*/ 0 w 1997495"/>
              <a:gd name="connsiteY0" fmla="*/ 2868706 h 2868706"/>
              <a:gd name="connsiteX1" fmla="*/ 1846730 w 1997495"/>
              <a:gd name="connsiteY1" fmla="*/ 1819836 h 2868706"/>
              <a:gd name="connsiteX2" fmla="*/ 1757083 w 1997495"/>
              <a:gd name="connsiteY2" fmla="*/ 0 h 286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7495" h="2868706">
                <a:moveTo>
                  <a:pt x="0" y="2868706"/>
                </a:moveTo>
                <a:cubicBezTo>
                  <a:pt x="776941" y="2583330"/>
                  <a:pt x="1553883" y="2297954"/>
                  <a:pt x="1846730" y="1819836"/>
                </a:cubicBezTo>
                <a:cubicBezTo>
                  <a:pt x="2139577" y="1341718"/>
                  <a:pt x="1948330" y="670859"/>
                  <a:pt x="1757083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6584575" y="4361328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30014" y="1600199"/>
            <a:ext cx="7798676" cy="482162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[1]</a:t>
            </a:r>
            <a:r>
              <a:rPr lang="en-US" sz="1600" dirty="0"/>
              <a:t> . S. </a:t>
            </a:r>
            <a:r>
              <a:rPr lang="en-US" sz="1600" dirty="0" err="1"/>
              <a:t>Sabade</a:t>
            </a:r>
            <a:r>
              <a:rPr lang="en-US" sz="1600" dirty="0"/>
              <a:t> and D. M. Walker, “I DDX-based test methods: A survey,” ACM Trans. Des. </a:t>
            </a:r>
            <a:r>
              <a:rPr lang="en-US" sz="1600" dirty="0" err="1"/>
              <a:t>Autom</a:t>
            </a:r>
            <a:r>
              <a:rPr lang="en-US" sz="1600" dirty="0"/>
              <a:t>. Electron. Syst. TODAES, vol. 9, no. 2, pp. 159–198, 2004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[</a:t>
            </a:r>
            <a:r>
              <a:rPr lang="en-US" sz="1600" dirty="0"/>
              <a:t>2]. </a:t>
            </a:r>
            <a:r>
              <a:rPr lang="en-US" sz="1600" dirty="0" smtClean="0"/>
              <a:t>A</a:t>
            </a:r>
            <a:r>
              <a:rPr lang="en-US" sz="1600" dirty="0"/>
              <a:t>. </a:t>
            </a:r>
            <a:r>
              <a:rPr lang="en-US" sz="1600" dirty="0" err="1"/>
              <a:t>Kaltchenko</a:t>
            </a:r>
            <a:r>
              <a:rPr lang="en-US" sz="1600" dirty="0"/>
              <a:t> and O. Semenov, “Temperature dependence of IDDQ distribution: application for thermal delta IDDQ testing,” IET Circuits, Devices &amp; Systems, vol. 1, no. 6, p. 509, </a:t>
            </a:r>
            <a:r>
              <a:rPr lang="en-US" sz="1600" dirty="0" smtClean="0"/>
              <a:t>2007.</a:t>
            </a:r>
          </a:p>
          <a:p>
            <a:r>
              <a:rPr lang="en-US" sz="1600" dirty="0" smtClean="0"/>
              <a:t>[</a:t>
            </a:r>
            <a:r>
              <a:rPr lang="tr-TR" sz="1600" dirty="0"/>
              <a:t>3</a:t>
            </a:r>
            <a:r>
              <a:rPr lang="en-US" sz="1600" dirty="0" smtClean="0"/>
              <a:t>]. A</a:t>
            </a:r>
            <a:r>
              <a:rPr lang="en-US" sz="1600" dirty="0"/>
              <a:t>. </a:t>
            </a:r>
            <a:r>
              <a:rPr lang="en-US" sz="1600" dirty="0" err="1"/>
              <a:t>Abdollahi</a:t>
            </a:r>
            <a:r>
              <a:rPr lang="en-US" sz="1600" dirty="0"/>
              <a:t>, F. </a:t>
            </a:r>
            <a:r>
              <a:rPr lang="en-US" sz="1600" dirty="0" err="1"/>
              <a:t>Fallah</a:t>
            </a:r>
            <a:r>
              <a:rPr lang="en-US" sz="1600" dirty="0"/>
              <a:t>, and M. </a:t>
            </a:r>
            <a:r>
              <a:rPr lang="en-US" sz="1600" dirty="0" err="1"/>
              <a:t>Pedram</a:t>
            </a:r>
            <a:r>
              <a:rPr lang="en-US" sz="1600" dirty="0"/>
              <a:t>, “Leakage current reduction in CMOS VLSI circuits by input vector control,” IEEE Transactions on Very Large Scale Integration (VLSI) Systems, vol. 12, no. 2, pp. 140–154, Feb. 2004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[</a:t>
            </a:r>
            <a:r>
              <a:rPr lang="tr-TR" sz="1600" dirty="0" smtClean="0"/>
              <a:t>4</a:t>
            </a:r>
            <a:r>
              <a:rPr lang="en-US" sz="1600" dirty="0" smtClean="0"/>
              <a:t>]. Z</a:t>
            </a:r>
            <a:r>
              <a:rPr lang="en-US" sz="1600" dirty="0"/>
              <a:t>. Chen, L. Wei, and K. Roy, “On effective I/sub DDQ/testing of low-voltage CMOS circuits using leakage control techniques,” Very Large Scale Integration (VLSI) Systems, IEEE Transactions on, vol. 9, no. 5, pp. 718–725, 2001.</a:t>
            </a:r>
            <a:endParaRPr lang="en-US" sz="1600" dirty="0" smtClean="0"/>
          </a:p>
          <a:p>
            <a:r>
              <a:rPr lang="en-US" sz="1600" dirty="0" smtClean="0"/>
              <a:t>[</a:t>
            </a:r>
            <a:r>
              <a:rPr lang="tr-TR" sz="1600" dirty="0" smtClean="0"/>
              <a:t>5</a:t>
            </a:r>
            <a:r>
              <a:rPr lang="en-US" sz="1600" dirty="0" smtClean="0"/>
              <a:t>].M</a:t>
            </a:r>
            <a:r>
              <a:rPr lang="en-US" sz="1600" dirty="0"/>
              <a:t>. </a:t>
            </a:r>
            <a:r>
              <a:rPr lang="en-US" sz="1600" dirty="0" err="1"/>
              <a:t>Karmani</a:t>
            </a:r>
            <a:r>
              <a:rPr lang="en-US" sz="1600" dirty="0"/>
              <a:t>, C. </a:t>
            </a:r>
            <a:r>
              <a:rPr lang="en-US" sz="1600" dirty="0" err="1"/>
              <a:t>Khedhiri</a:t>
            </a:r>
            <a:r>
              <a:rPr lang="en-US" sz="1600" dirty="0"/>
              <a:t>, and B. </a:t>
            </a:r>
            <a:r>
              <a:rPr lang="en-US" sz="1600" dirty="0" err="1"/>
              <a:t>Hamdi</a:t>
            </a:r>
            <a:r>
              <a:rPr lang="en-US" sz="1600" dirty="0"/>
              <a:t>, “Design and test challenges in </a:t>
            </a:r>
            <a:r>
              <a:rPr lang="en-US" sz="1600" dirty="0" err="1"/>
              <a:t>Nano</a:t>
            </a:r>
            <a:r>
              <a:rPr lang="en-US" sz="1600" dirty="0"/>
              <a:t>-scale analog and mixed CMOS technology,” International Journal of VLSI design &amp; Communication Systems (VLSICS) </a:t>
            </a:r>
            <a:r>
              <a:rPr lang="en-US" sz="1600" dirty="0" err="1"/>
              <a:t>Vol</a:t>
            </a:r>
            <a:r>
              <a:rPr lang="en-US" sz="1600" dirty="0"/>
              <a:t>, vol. 2, 2011</a:t>
            </a:r>
            <a:r>
              <a:rPr lang="en-US" sz="1600" dirty="0" smtClean="0"/>
              <a:t>.</a:t>
            </a:r>
          </a:p>
          <a:p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037FA-BCBC-49B3-86A4-1FB658F4CA97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8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IDDQ testing?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IDDQ testing is simple method to identify the defects on IC based on the steady state power-supply current. </a:t>
            </a:r>
            <a:endParaRPr lang="en-US" dirty="0" smtClean="0"/>
          </a:p>
          <a:p>
            <a:r>
              <a:rPr lang="en-US" dirty="0" smtClean="0"/>
              <a:t>IDDQ(Measured)&gt;IDDQ(</a:t>
            </a:r>
            <a:r>
              <a:rPr lang="en-US" dirty="0" err="1" smtClean="0"/>
              <a:t>Th</a:t>
            </a:r>
            <a:r>
              <a:rPr lang="en-US" dirty="0" smtClean="0"/>
              <a:t>)           Defective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5648632" y="3089788"/>
            <a:ext cx="796413" cy="302342"/>
          </a:xfrm>
          <a:prstGeom prst="rightArrow">
            <a:avLst/>
          </a:prstGeom>
          <a:solidFill>
            <a:schemeClr val="tx1"/>
          </a:solidFill>
          <a:ln w="28575">
            <a:noFill/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967" y="3502745"/>
            <a:ext cx="2051942" cy="3083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156" y="3760844"/>
            <a:ext cx="4006953" cy="2431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231491" y="6394157"/>
            <a:ext cx="7116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IDDQ flowing through </a:t>
            </a:r>
            <a:r>
              <a:rPr lang="en-US" sz="1600" dirty="0" smtClean="0"/>
              <a:t>inverter with and without defect[1]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5527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7373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26802840"/>
              </p:ext>
            </p:extLst>
          </p:nvPr>
        </p:nvGraphicFramePr>
        <p:xfrm>
          <a:off x="1219200" y="1161348"/>
          <a:ext cx="4358148" cy="4166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474" y="4331601"/>
            <a:ext cx="2973559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20578" y="5890682"/>
            <a:ext cx="2529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A-test escapes</a:t>
            </a:r>
          </a:p>
          <a:p>
            <a:pPr algn="ctr"/>
            <a:r>
              <a:rPr lang="en-US" dirty="0"/>
              <a:t>B-yield loss</a:t>
            </a:r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001" y="1901883"/>
            <a:ext cx="2715289" cy="1741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Down Arrow 12"/>
          <p:cNvSpPr/>
          <p:nvPr/>
        </p:nvSpPr>
        <p:spPr>
          <a:xfrm>
            <a:off x="7234084" y="3414253"/>
            <a:ext cx="243348" cy="479322"/>
          </a:xfrm>
          <a:prstGeom prst="downArrow">
            <a:avLst/>
          </a:prstGeom>
          <a:solidFill>
            <a:schemeClr val="tx1"/>
          </a:solidFill>
          <a:ln w="28575">
            <a:noFill/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898474" y="1563329"/>
            <a:ext cx="2876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Earlier Technologies[1]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5917350" y="3993047"/>
            <a:ext cx="2876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Deep submicron </a:t>
            </a:r>
            <a:r>
              <a:rPr lang="en-US" sz="1600" dirty="0" smtClean="0"/>
              <a:t>Technologies[1]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975580" y="561368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r-TR" dirty="0" smtClean="0"/>
              <a:t>[1]</a:t>
            </a:r>
            <a:r>
              <a:rPr lang="en-US" dirty="0" smtClean="0"/>
              <a:t>S</a:t>
            </a:r>
            <a:r>
              <a:rPr lang="en-US" dirty="0"/>
              <a:t>. </a:t>
            </a:r>
            <a:r>
              <a:rPr lang="en-US" dirty="0" err="1"/>
              <a:t>Sabade</a:t>
            </a:r>
            <a:r>
              <a:rPr lang="en-US" dirty="0"/>
              <a:t> and D. M. Walker, “I DDX-based test methods: A survey,” ACM Trans. Des. </a:t>
            </a:r>
            <a:r>
              <a:rPr lang="en-US" dirty="0" err="1"/>
              <a:t>Autom</a:t>
            </a:r>
            <a:r>
              <a:rPr lang="en-US" dirty="0"/>
              <a:t>. Electron. Syst. TODAES, vol. 9, no. 2, pp. 159–198, 2004.</a:t>
            </a:r>
          </a:p>
        </p:txBody>
      </p:sp>
    </p:spTree>
    <p:extLst>
      <p:ext uri="{BB962C8B-B14F-4D97-AF65-F5344CB8AC3E}">
        <p14:creationId xmlns:p14="http://schemas.microsoft.com/office/powerpoint/2010/main" val="54955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66004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</a:t>
            </a:r>
            <a:r>
              <a:rPr lang="tr-TR" dirty="0" smtClean="0"/>
              <a:t>oposed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933028"/>
            <a:ext cx="7467600" cy="4385947"/>
          </a:xfrm>
        </p:spPr>
        <p:txBody>
          <a:bodyPr>
            <a:normAutofit/>
          </a:bodyPr>
          <a:lstStyle/>
          <a:p>
            <a:r>
              <a:rPr lang="en-US" dirty="0" smtClean="0"/>
              <a:t>IDDQ </a:t>
            </a:r>
            <a:r>
              <a:rPr lang="en-US" dirty="0"/>
              <a:t>versus </a:t>
            </a:r>
            <a:r>
              <a:rPr lang="en-US" dirty="0" smtClean="0"/>
              <a:t>Temperature[</a:t>
            </a:r>
            <a:r>
              <a:rPr lang="tr-TR" dirty="0" smtClean="0"/>
              <a:t>2</a:t>
            </a:r>
            <a:r>
              <a:rPr lang="en-US" dirty="0" smtClean="0"/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155" y="1473532"/>
            <a:ext cx="5459933" cy="3725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96611" y="5264536"/>
            <a:ext cx="4405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latin typeface="Times New Roman"/>
                <a:cs typeface="Times New Roman"/>
              </a:rPr>
              <a:t>Δ</a:t>
            </a:r>
            <a:r>
              <a:rPr lang="en-US" dirty="0" smtClean="0">
                <a:latin typeface="Times New Roman"/>
                <a:cs typeface="Times New Roman"/>
              </a:rPr>
              <a:t>IDDQ(Faulty)&lt;&lt;IDDQ(Defect free)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130007" y="5715253"/>
            <a:ext cx="76459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Low temperature </a:t>
            </a:r>
            <a:r>
              <a:rPr lang="en-US" dirty="0">
                <a:solidFill>
                  <a:schemeClr val="accent1"/>
                </a:solidFill>
              </a:rPr>
              <a:t>measurement is undesirable in production due to high cost</a:t>
            </a:r>
          </a:p>
        </p:txBody>
      </p:sp>
      <p:sp>
        <p:nvSpPr>
          <p:cNvPr id="5" name="Rectangle 4"/>
          <p:cNvSpPr/>
          <p:nvPr/>
        </p:nvSpPr>
        <p:spPr>
          <a:xfrm>
            <a:off x="888417" y="6215390"/>
            <a:ext cx="79888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400" dirty="0" smtClean="0"/>
              <a:t>[2]</a:t>
            </a:r>
            <a:r>
              <a:rPr lang="en-US" sz="1400" dirty="0" smtClean="0"/>
              <a:t>A</a:t>
            </a:r>
            <a:r>
              <a:rPr lang="en-US" sz="1400" dirty="0"/>
              <a:t>. </a:t>
            </a:r>
            <a:r>
              <a:rPr lang="en-US" sz="1400" dirty="0" err="1"/>
              <a:t>Kaltchenko</a:t>
            </a:r>
            <a:r>
              <a:rPr lang="en-US" sz="1400" dirty="0"/>
              <a:t> and O. Semenov, “Temperature dependence of IDDQ distribution: application for thermal delta IDDQ testing,” IET Circuits, Devices &amp; Systems, vol. 1, no. 6, p. 509, 2007.</a:t>
            </a:r>
          </a:p>
        </p:txBody>
      </p:sp>
    </p:spTree>
    <p:extLst>
      <p:ext uri="{BB962C8B-B14F-4D97-AF65-F5344CB8AC3E}">
        <p14:creationId xmlns:p14="http://schemas.microsoft.com/office/powerpoint/2010/main" val="170245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767687"/>
          </a:xfrm>
        </p:spPr>
        <p:txBody>
          <a:bodyPr/>
          <a:lstStyle/>
          <a:p>
            <a:r>
              <a:rPr lang="en-US" dirty="0" err="1" smtClean="0"/>
              <a:t>Pr</a:t>
            </a:r>
            <a:r>
              <a:rPr lang="tr-TR" dirty="0" smtClean="0"/>
              <a:t>oposed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996287"/>
            <a:ext cx="7467600" cy="5023513"/>
          </a:xfrm>
        </p:spPr>
        <p:txBody>
          <a:bodyPr>
            <a:normAutofit/>
          </a:bodyPr>
          <a:lstStyle/>
          <a:p>
            <a:r>
              <a:rPr lang="tr-TR" dirty="0" smtClean="0"/>
              <a:t>Expected out come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48603" y="6019799"/>
            <a:ext cx="4405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latin typeface="Times New Roman"/>
                <a:cs typeface="Times New Roman"/>
              </a:rPr>
              <a:t>Δ</a:t>
            </a:r>
            <a:r>
              <a:rPr lang="en-US" dirty="0" smtClean="0">
                <a:latin typeface="Times New Roman"/>
                <a:cs typeface="Times New Roman"/>
              </a:rPr>
              <a:t>IDDQ(Faulty)</a:t>
            </a:r>
            <a:r>
              <a:rPr lang="tr-TR" dirty="0" smtClean="0">
                <a:latin typeface="Times New Roman"/>
                <a:cs typeface="Times New Roman"/>
              </a:rPr>
              <a:t>&gt;&gt;</a:t>
            </a:r>
            <a:r>
              <a:rPr lang="en-US" dirty="0" smtClean="0">
                <a:latin typeface="Times New Roman"/>
                <a:cs typeface="Times New Roman"/>
              </a:rPr>
              <a:t> ∆IDDQ(Defect free)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06" y="1542082"/>
            <a:ext cx="6235468" cy="447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66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Estimate IDDQ</a:t>
            </a:r>
            <a:r>
              <a:rPr lang="tr-TR" dirty="0" smtClean="0"/>
              <a:t> distribution at V1 for an inverter</a:t>
            </a:r>
          </a:p>
          <a:p>
            <a:r>
              <a:rPr lang="en-US" dirty="0"/>
              <a:t>Estimate IDDQ</a:t>
            </a:r>
            <a:r>
              <a:rPr lang="tr-TR" dirty="0"/>
              <a:t> distribution at </a:t>
            </a:r>
            <a:r>
              <a:rPr lang="tr-TR" dirty="0" smtClean="0"/>
              <a:t>V2 </a:t>
            </a:r>
            <a:r>
              <a:rPr lang="tr-TR" dirty="0"/>
              <a:t>for an </a:t>
            </a:r>
            <a:r>
              <a:rPr lang="tr-TR" dirty="0" smtClean="0"/>
              <a:t>inverter</a:t>
            </a:r>
          </a:p>
          <a:p>
            <a:r>
              <a:rPr lang="tr-TR" dirty="0" smtClean="0"/>
              <a:t>V2 &gt;&gt; V1</a:t>
            </a:r>
          </a:p>
          <a:p>
            <a:r>
              <a:rPr lang="en-US" dirty="0" smtClean="0"/>
              <a:t>Estimate IDDQ </a:t>
            </a:r>
            <a:r>
              <a:rPr lang="en-US" dirty="0"/>
              <a:t>distribution </a:t>
            </a:r>
            <a:r>
              <a:rPr lang="en-US" dirty="0" smtClean="0"/>
              <a:t>with artificially introduced faults</a:t>
            </a:r>
            <a:r>
              <a:rPr lang="tr-TR" dirty="0" smtClean="0"/>
              <a:t> at V1 and V2 for a simple inverter.</a:t>
            </a:r>
          </a:p>
          <a:p>
            <a:r>
              <a:rPr lang="en-US" dirty="0" smtClean="0"/>
              <a:t>Each </a:t>
            </a:r>
            <a:r>
              <a:rPr lang="en-US" dirty="0"/>
              <a:t>resistive path is injected </a:t>
            </a:r>
            <a:r>
              <a:rPr lang="tr-TR" dirty="0" smtClean="0"/>
              <a:t>with a resistor to </a:t>
            </a:r>
            <a:r>
              <a:rPr lang="en-US" dirty="0" smtClean="0"/>
              <a:t>the </a:t>
            </a:r>
            <a:r>
              <a:rPr lang="en-US" dirty="0"/>
              <a:t>circuit under </a:t>
            </a:r>
            <a:r>
              <a:rPr lang="en-US" dirty="0" smtClean="0"/>
              <a:t>test</a:t>
            </a:r>
          </a:p>
          <a:p>
            <a:pPr lvl="2"/>
            <a:r>
              <a:rPr lang="en-US" sz="2800" dirty="0" err="1">
                <a:solidFill>
                  <a:srgbClr val="002060"/>
                </a:solidFill>
              </a:rPr>
              <a:t>Intragate</a:t>
            </a:r>
            <a:r>
              <a:rPr lang="en-US" sz="2800" dirty="0">
                <a:solidFill>
                  <a:srgbClr val="002060"/>
                </a:solidFill>
              </a:rPr>
              <a:t> shorts(happen within a CMOS gate)</a:t>
            </a:r>
          </a:p>
          <a:p>
            <a:r>
              <a:rPr lang="tr-TR" dirty="0" smtClean="0"/>
              <a:t>Determine the V1,V2 and faults resistor values</a:t>
            </a:r>
          </a:p>
          <a:p>
            <a:r>
              <a:rPr lang="tr-TR" dirty="0" smtClean="0"/>
              <a:t>Extend the proposed method from inverter to 1-bit adder</a:t>
            </a:r>
          </a:p>
          <a:p>
            <a:r>
              <a:rPr lang="tr-TR" dirty="0" smtClean="0"/>
              <a:t>Explore the </a:t>
            </a:r>
            <a:r>
              <a:rPr lang="tr-TR" dirty="0"/>
              <a:t>dependency of voltage delta IDDQ </a:t>
            </a:r>
            <a:r>
              <a:rPr lang="tr-TR" dirty="0" smtClean="0"/>
              <a:t>testing method on input logic using 1-bit adder </a:t>
            </a:r>
          </a:p>
          <a:p>
            <a:r>
              <a:rPr lang="tr-TR" dirty="0" smtClean="0"/>
              <a:t> </a:t>
            </a:r>
            <a:r>
              <a:rPr lang="en-US" dirty="0"/>
              <a:t>Extend the proposed method </a:t>
            </a:r>
            <a:r>
              <a:rPr lang="tr-TR" dirty="0" smtClean="0"/>
              <a:t>to 100-bit adder circuit.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67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763073"/>
          </a:xfrm>
        </p:spPr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4986116"/>
            <a:ext cx="7467600" cy="103368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124" y="2097215"/>
            <a:ext cx="1999661" cy="25605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192" y="1828800"/>
            <a:ext cx="5112608" cy="301752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901521" y="4986116"/>
            <a:ext cx="8166279" cy="13348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r>
              <a:rPr lang="en-US" dirty="0"/>
              <a:t>Fault can only be identified with current monitoring techniques</a:t>
            </a:r>
          </a:p>
          <a:p>
            <a:r>
              <a:rPr lang="en-US" dirty="0"/>
              <a:t>Fault resistance value can be chosen as 5 </a:t>
            </a:r>
            <a:r>
              <a:rPr lang="en-US" dirty="0" err="1" smtClean="0"/>
              <a:t>kΩ</a:t>
            </a:r>
            <a:endParaRPr lang="tr-TR" dirty="0" smtClean="0"/>
          </a:p>
          <a:p>
            <a:r>
              <a:rPr lang="en-US" dirty="0"/>
              <a:t>The inverter </a:t>
            </a:r>
            <a:r>
              <a:rPr lang="en-US" dirty="0" err="1"/>
              <a:t>Wp</a:t>
            </a:r>
            <a:r>
              <a:rPr lang="en-US" dirty="0"/>
              <a:t>/</a:t>
            </a:r>
            <a:r>
              <a:rPr lang="en-US" dirty="0" err="1"/>
              <a:t>Wn</a:t>
            </a:r>
            <a:r>
              <a:rPr lang="en-US" dirty="0"/>
              <a:t> ratio is 432µm/236µm</a:t>
            </a:r>
          </a:p>
        </p:txBody>
      </p:sp>
    </p:spTree>
    <p:extLst>
      <p:ext uri="{BB962C8B-B14F-4D97-AF65-F5344CB8AC3E}">
        <p14:creationId xmlns:p14="http://schemas.microsoft.com/office/powerpoint/2010/main" val="274554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83504"/>
            <a:ext cx="7239000" cy="763073"/>
          </a:xfrm>
        </p:spPr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4986116"/>
            <a:ext cx="7467600" cy="103368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01521" y="5303520"/>
            <a:ext cx="8166279" cy="1017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6577"/>
            <a:ext cx="4564508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1466" y="846577"/>
            <a:ext cx="4406334" cy="26517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3589777"/>
            <a:ext cx="4575636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1466" y="3577748"/>
            <a:ext cx="4482534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95339" y="6386407"/>
            <a:ext cx="853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Monte Carlo simulation on inverter at </a:t>
            </a:r>
            <a:r>
              <a:rPr lang="tr-TR" b="1" dirty="0" smtClean="0"/>
              <a:t>different voltages</a:t>
            </a:r>
            <a:endParaRPr lang="en-US" b="1" dirty="0"/>
          </a:p>
        </p:txBody>
      </p:sp>
      <p:grpSp>
        <p:nvGrpSpPr>
          <p:cNvPr id="36" name="Group 35"/>
          <p:cNvGrpSpPr/>
          <p:nvPr/>
        </p:nvGrpSpPr>
        <p:grpSpPr>
          <a:xfrm>
            <a:off x="785611" y="853251"/>
            <a:ext cx="7288908" cy="4893738"/>
            <a:chOff x="785611" y="853251"/>
            <a:chExt cx="7288908" cy="4893738"/>
          </a:xfrm>
        </p:grpSpPr>
        <p:sp>
          <p:nvSpPr>
            <p:cNvPr id="14" name="Oval 13"/>
            <p:cNvSpPr/>
            <p:nvPr/>
          </p:nvSpPr>
          <p:spPr>
            <a:xfrm>
              <a:off x="785611" y="1941279"/>
              <a:ext cx="540913" cy="785612"/>
            </a:xfrm>
            <a:prstGeom prst="ellipse">
              <a:avLst/>
            </a:prstGeom>
            <a:noFill/>
            <a:ln w="28575">
              <a:solidFill>
                <a:srgbClr val="0F02B6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5484253" y="2048247"/>
              <a:ext cx="540913" cy="785612"/>
            </a:xfrm>
            <a:prstGeom prst="ellipse">
              <a:avLst/>
            </a:prstGeom>
            <a:noFill/>
            <a:ln w="28575">
              <a:solidFill>
                <a:srgbClr val="0F02B6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838200" y="4919408"/>
              <a:ext cx="540913" cy="785612"/>
            </a:xfrm>
            <a:prstGeom prst="ellipse">
              <a:avLst/>
            </a:prstGeom>
            <a:noFill/>
            <a:ln w="28575">
              <a:solidFill>
                <a:srgbClr val="0F02B6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5143379" y="4961377"/>
              <a:ext cx="540913" cy="785612"/>
            </a:xfrm>
            <a:prstGeom prst="ellipse">
              <a:avLst/>
            </a:prstGeom>
            <a:noFill/>
            <a:ln w="28575">
              <a:solidFill>
                <a:srgbClr val="0F02B6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1030308" y="1262382"/>
              <a:ext cx="1" cy="1571729"/>
            </a:xfrm>
            <a:prstGeom prst="straightConnector1">
              <a:avLst/>
            </a:prstGeom>
            <a:ln w="28575"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5703199" y="1221597"/>
              <a:ext cx="1" cy="1571729"/>
            </a:xfrm>
            <a:prstGeom prst="straightConnector1">
              <a:avLst/>
            </a:prstGeom>
            <a:ln w="28575"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1079676" y="4016314"/>
              <a:ext cx="1" cy="1571729"/>
            </a:xfrm>
            <a:prstGeom prst="straightConnector1">
              <a:avLst/>
            </a:prstGeom>
            <a:ln w="28575"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5391957" y="4039924"/>
              <a:ext cx="1" cy="1571729"/>
            </a:xfrm>
            <a:prstGeom prst="straightConnector1">
              <a:avLst/>
            </a:prstGeom>
            <a:ln w="28575"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460661" y="1138647"/>
              <a:ext cx="13780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Test escape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696480" y="1024596"/>
              <a:ext cx="13780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Yield loss</a:t>
              </a:r>
              <a:endParaRPr lang="en-US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 flipV="1">
              <a:off x="4404575" y="1507979"/>
              <a:ext cx="1239086" cy="1154535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5871033" y="1457918"/>
              <a:ext cx="1369991" cy="1150933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810491" y="855078"/>
              <a:ext cx="11372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I</a:t>
              </a:r>
              <a:r>
                <a:rPr lang="tr-TR" baseline="-25000" dirty="0" smtClean="0"/>
                <a:t>th</a:t>
              </a:r>
              <a:endParaRPr lang="en-US" baseline="-250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559237" y="853251"/>
              <a:ext cx="11372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I</a:t>
              </a:r>
              <a:r>
                <a:rPr lang="tr-TR" baseline="-25000" dirty="0" smtClean="0"/>
                <a:t>th</a:t>
              </a:r>
              <a:endParaRPr lang="en-US" baseline="-250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71204" y="3661226"/>
              <a:ext cx="11372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I</a:t>
              </a:r>
              <a:r>
                <a:rPr lang="tr-TR" baseline="-25000" dirty="0" smtClean="0"/>
                <a:t>th</a:t>
              </a:r>
              <a:endParaRPr lang="en-US" baseline="-25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186087" y="3688229"/>
              <a:ext cx="11372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I</a:t>
              </a:r>
              <a:r>
                <a:rPr lang="tr-TR" baseline="-25000" dirty="0" smtClean="0"/>
                <a:t>th</a:t>
              </a:r>
              <a:endParaRPr lang="en-US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3108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0F02B6"/>
          </a:solidFill>
          <a:prstDash val="sysDot"/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31858</TotalTime>
  <Words>946</Words>
  <Application>Microsoft Office PowerPoint</Application>
  <PresentationFormat>On-screen Show (4:3)</PresentationFormat>
  <Paragraphs>127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Castellar</vt:lpstr>
      <vt:lpstr>Informal Roman</vt:lpstr>
      <vt:lpstr>Sakkal Majalla</vt:lpstr>
      <vt:lpstr>Times New Roman</vt:lpstr>
      <vt:lpstr>Wingdings</vt:lpstr>
      <vt:lpstr>Thermal</vt:lpstr>
      <vt:lpstr>Effective IDDQ Testing method to identify the fault in Low-Voltage CMOS Circuits</vt:lpstr>
      <vt:lpstr>PowerPoint Presentation</vt:lpstr>
      <vt:lpstr>What is IDDQ testing?</vt:lpstr>
      <vt:lpstr>Problem statement</vt:lpstr>
      <vt:lpstr>Proposed Method</vt:lpstr>
      <vt:lpstr>Proposed Method</vt:lpstr>
      <vt:lpstr>Proposed method</vt:lpstr>
      <vt:lpstr>Result</vt:lpstr>
      <vt:lpstr>Result</vt:lpstr>
      <vt:lpstr> Result(voltage delta IDDQ testing)</vt:lpstr>
      <vt:lpstr>Result(voltage delta IDDQ testing)</vt:lpstr>
      <vt:lpstr>Result(voltage delta IDDQ testing vs. Thermal delta IDDQ)</vt:lpstr>
      <vt:lpstr>Result(voltage delta IDDQ testing)(1-bit adder)</vt:lpstr>
      <vt:lpstr>Result(voltage delta IDDQ testing)(1-bit adder)(A=B=Cin= 1)</vt:lpstr>
      <vt:lpstr>Result(voltage delta IDDQ testing)(1-bit adder)(A=B=0,Cin= 1)</vt:lpstr>
      <vt:lpstr>Result(voltage delta IDDQ testing)(1-bit adder)(A=Cin= 1,B=0)</vt:lpstr>
      <vt:lpstr>Result(voltage delta IDDQ testing)(1-bit adder)(A=0,B=Cin= 1)</vt:lpstr>
      <vt:lpstr>Result(voltage delta IDDQ testing)(100-bit adder) )(A=B=Cin= 1)</vt:lpstr>
      <vt:lpstr>Conclusion</vt:lpstr>
      <vt:lpstr>References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DELL</cp:lastModifiedBy>
  <cp:revision>1104</cp:revision>
  <cp:lastPrinted>2015-01-15T13:10:56Z</cp:lastPrinted>
  <dcterms:created xsi:type="dcterms:W3CDTF">2011-09-07T13:46:59Z</dcterms:created>
  <dcterms:modified xsi:type="dcterms:W3CDTF">2015-04-21T02:16:40Z</dcterms:modified>
</cp:coreProperties>
</file>